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8" r:id="rId3"/>
    <p:sldId id="261" r:id="rId4"/>
    <p:sldId id="262" r:id="rId5"/>
    <p:sldId id="263" r:id="rId6"/>
    <p:sldId id="265" r:id="rId7"/>
    <p:sldId id="268" r:id="rId8"/>
    <p:sldId id="269" r:id="rId9"/>
    <p:sldId id="274" r:id="rId10"/>
    <p:sldId id="272" r:id="rId11"/>
    <p:sldId id="273" r:id="rId12"/>
    <p:sldId id="271" r:id="rId13"/>
    <p:sldId id="275" r:id="rId14"/>
    <p:sldId id="276" r:id="rId15"/>
    <p:sldId id="277" r:id="rId16"/>
    <p:sldId id="26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annes Schønau" initials="JS" lastIdx="1" clrIdx="0">
    <p:extLst>
      <p:ext uri="{19B8F6BF-5375-455C-9EA6-DF929625EA0E}">
        <p15:presenceInfo xmlns:p15="http://schemas.microsoft.com/office/powerpoint/2012/main" userId="Johannes Schøna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9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19T14:48:01.261" idx="1">
    <p:pos x="7678" y="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165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0968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77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742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81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632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058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9398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2203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462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3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BD7F7BA-FD9C-4202-A214-0CBCC36603B5}" type="datetimeFigureOut">
              <a:rPr lang="da-DK" smtClean="0"/>
              <a:t>02-04-2019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93753-1CEF-47B8-9A0C-CFE0387D7F6A}" type="slidenum">
              <a:rPr lang="da-DK" smtClean="0"/>
              <a:t>‹nr.›</a:t>
            </a:fld>
            <a:endParaRPr lang="da-DK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55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780AFF-CE3B-4A22-81B5-D7CC363E54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3224" y="1105351"/>
            <a:ext cx="6353967" cy="3023981"/>
          </a:xfrm>
        </p:spPr>
        <p:txBody>
          <a:bodyPr anchor="b">
            <a:normAutofit/>
          </a:bodyPr>
          <a:lstStyle/>
          <a:p>
            <a:pPr algn="l"/>
            <a:r>
              <a:rPr lang="da-DK" sz="4800" dirty="0">
                <a:solidFill>
                  <a:srgbClr val="FFFFFF"/>
                </a:solidFill>
              </a:rPr>
              <a:t>EN KORTERE VEJ</a:t>
            </a:r>
            <a:br>
              <a:rPr lang="da-DK" sz="4800" dirty="0">
                <a:solidFill>
                  <a:srgbClr val="FFFFFF"/>
                </a:solidFill>
              </a:rPr>
            </a:br>
            <a:r>
              <a:rPr lang="da-DK" sz="4800" dirty="0">
                <a:solidFill>
                  <a:srgbClr val="FFFFFF"/>
                </a:solidFill>
              </a:rPr>
              <a:t>FRA JORD TIL BORD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2B05D39-CCAB-4D70-AF82-CDDBF54DDE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3224" y="4297556"/>
            <a:ext cx="6353968" cy="1433391"/>
          </a:xfrm>
        </p:spPr>
        <p:txBody>
          <a:bodyPr anchor="t"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Erfaringer fra</a:t>
            </a:r>
          </a:p>
          <a:p>
            <a:r>
              <a:rPr lang="da-DK" dirty="0">
                <a:solidFill>
                  <a:srgbClr val="FFFFFF"/>
                </a:solidFill>
              </a:rPr>
              <a:t> Egmont Højskolen V/Johannes Schønau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30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6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Billedresultat for honning stougaard">
            <a:extLst>
              <a:ext uri="{FF2B5EF4-FFF2-40B4-BE49-F238E27FC236}">
                <a16:creationId xmlns:a16="http://schemas.microsoft.com/office/drawing/2014/main" id="{1AA27A23-6B8E-400F-ADE0-9997D39F8D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6" r="1" b="21197"/>
          <a:stretch/>
        </p:blipFill>
        <p:spPr bwMode="auto">
          <a:xfrm>
            <a:off x="20" y="975"/>
            <a:ext cx="12191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D18ABF-A117-46F7-821D-60FD93D6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Christian Stougaard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268C73B-07E1-473D-AE36-43E545C9D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440" y="4608576"/>
            <a:ext cx="3205640" cy="774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rgbClr val="FFFFFF"/>
                </a:solidFill>
              </a:rPr>
              <a:t>Honning</a:t>
            </a: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rgbClr val="C5C7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896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76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03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8204" name="Straight Connector 80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205" name="Rectangle 82">
            <a:extLst>
              <a:ext uri="{FF2B5EF4-FFF2-40B4-BE49-F238E27FC236}">
                <a16:creationId xmlns:a16="http://schemas.microsoft.com/office/drawing/2014/main" id="{B2F63790-02BE-4D55-ABCA-10CAD6091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9B5BCB7-1864-4919-B649-247616B5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648182"/>
            <a:ext cx="5370974" cy="35810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Bertels grønsager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A1F7E42-6ED8-43F5-BED2-6195A1257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3611" y="4433575"/>
            <a:ext cx="5370974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Salat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, rødbeder &amp; kål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8206" name="Straight Connector 84">
            <a:extLst>
              <a:ext uri="{FF2B5EF4-FFF2-40B4-BE49-F238E27FC236}">
                <a16:creationId xmlns:a16="http://schemas.microsoft.com/office/drawing/2014/main" id="{B25F28BA-1F8F-4067-9CFA-0DBF0C7AF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9085" y="4343196"/>
            <a:ext cx="5029200" cy="0"/>
          </a:xfrm>
          <a:prstGeom prst="line">
            <a:avLst/>
          </a:prstGeom>
          <a:ln w="19050">
            <a:solidFill>
              <a:srgbClr val="B59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B0A3AA9F-2E21-4CED-81D0-7C406A7E1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17915"/>
          <a:stretch/>
        </p:blipFill>
        <p:spPr>
          <a:xfrm>
            <a:off x="6615118" y="975"/>
            <a:ext cx="5576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0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364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10E9415-9E0D-41CA-8F68-5009D0D5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>
                <a:solidFill>
                  <a:srgbClr val="FFFFFF"/>
                </a:solidFill>
              </a:rPr>
              <a:t>Yduns have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72B52530-ECA2-471C-B212-5B998C638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2A0062D-52ED-4289-8B00-DBA1EBE88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250 æg om ugen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Kål 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FFFFFF"/>
                </a:solidFill>
              </a:rPr>
              <a:t>Salater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77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AEE9D4D-5204-4B97-8F5A-6EB138FF3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112" r="1" b="2020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2FF07D-8C5E-4B4E-AA8A-0D518F33E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Fru møllers mølleri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ADFFA77-F303-49A5-A826-1693F9A2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440" y="4608576"/>
            <a:ext cx="3205640" cy="774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rgbClr val="FFFFFF"/>
                </a:solidFill>
              </a:rPr>
              <a:t>Meltyper</a:t>
            </a:r>
            <a:r>
              <a:rPr lang="en-US" dirty="0">
                <a:solidFill>
                  <a:srgbClr val="FFFFFF"/>
                </a:solidFill>
              </a:rPr>
              <a:t> &amp; </a:t>
            </a:r>
            <a:r>
              <a:rPr lang="en-US" dirty="0" err="1">
                <a:solidFill>
                  <a:srgbClr val="FFFFFF"/>
                </a:solidFill>
              </a:rPr>
              <a:t>slagterivarer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rgbClr val="D94E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588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AB9711F-9D4F-49B4-892B-FEF66AA2F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Oval 5">
            <a:extLst>
              <a:ext uri="{FF2B5EF4-FFF2-40B4-BE49-F238E27FC236}">
                <a16:creationId xmlns:a16="http://schemas.microsoft.com/office/drawing/2014/main" id="{3A32867E-64D3-4B51-85AC-D771EA43C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D44988-8DFE-46FC-967A-F6DB26538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00593E1-C77D-424C-B650-73B91A7DB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A7CDBA-82DE-4BA2-82C1-95DBFAA84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0DBA29-5131-4EDF-B8C8-71A600674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 spc="200">
                <a:solidFill>
                  <a:srgbClr val="FFFFFF"/>
                </a:solidFill>
              </a:rPr>
              <a:t>TROLDGAARDEN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933E67F-6070-429E-A704-80EEA2BB4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10600" y="4960137"/>
            <a:ext cx="3200400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>
                <a:solidFill>
                  <a:srgbClr val="FFFFFF"/>
                </a:solidFill>
              </a:rPr>
              <a:t>Økologisk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frilandsgris</a:t>
            </a:r>
            <a:endParaRPr lang="en-US" sz="18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FFFFFF"/>
                </a:solidFill>
              </a:rPr>
              <a:t>I </a:t>
            </a:r>
            <a:r>
              <a:rPr lang="en-US" sz="1800" dirty="0" err="1">
                <a:solidFill>
                  <a:srgbClr val="FFFFFF"/>
                </a:solidFill>
              </a:rPr>
              <a:t>høj</a:t>
            </a: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1800" dirty="0" err="1">
                <a:solidFill>
                  <a:srgbClr val="FFFFFF"/>
                </a:solidFill>
              </a:rPr>
              <a:t>kvalitet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55DD817C-83F4-478B-AEA9-308933E0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00" r="15053" b="3"/>
          <a:stretch/>
        </p:blipFill>
        <p:spPr>
          <a:xfrm>
            <a:off x="20" y="10"/>
            <a:ext cx="4664922" cy="4399090"/>
          </a:xfrm>
          <a:prstGeom prst="rect">
            <a:avLst/>
          </a:prstGeom>
        </p:spPr>
      </p:pic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0563799-1719-4093-B654-BC796A2C1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475" b="2"/>
          <a:stretch/>
        </p:blipFill>
        <p:spPr>
          <a:xfrm>
            <a:off x="4842931" y="10"/>
            <a:ext cx="7352867" cy="4399091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375A45C-AB1F-431B-BB67-DEC9F583B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764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553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C7BA3D-D8F0-48F7-B0A5-8669AB123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Små projekter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55800FE-4B6E-497C-8ECE-16B5F97317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9" y="2286000"/>
            <a:ext cx="3791711" cy="3931920"/>
          </a:xfrm>
        </p:spPr>
        <p:txBody>
          <a:bodyPr vert="horz" lIns="45720" tIns="45720" rIns="4572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Gårdsalgs-agurker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Egen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produktion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Blomster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græskar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66EA6D76-45FE-473E-8B2D-056ABA350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54" r="21825" b="-2"/>
          <a:stretch/>
        </p:blipFill>
        <p:spPr>
          <a:xfrm>
            <a:off x="6096000" y="640080"/>
            <a:ext cx="5455921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92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638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85946D2-B9F0-47F1-847C-C86AB39C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Og </a:t>
            </a:r>
            <a:r>
              <a:rPr lang="en-US">
                <a:solidFill>
                  <a:srgbClr val="FFFFFF"/>
                </a:solidFill>
              </a:rPr>
              <a:t>hvor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er</a:t>
            </a:r>
            <a:r>
              <a:rPr lang="en-US" dirty="0">
                <a:solidFill>
                  <a:srgbClr val="FFFFFF"/>
                </a:solidFill>
              </a:rPr>
              <a:t> vi </a:t>
            </a:r>
            <a:r>
              <a:rPr lang="en-US">
                <a:solidFill>
                  <a:srgbClr val="FFFFFF"/>
                </a:solidFill>
              </a:rPr>
              <a:t>så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dag</a:t>
            </a:r>
            <a:r>
              <a:rPr lang="en-US" dirty="0">
                <a:solidFill>
                  <a:srgbClr val="FFFFFF"/>
                </a:solidFill>
              </a:rPr>
              <a:t>?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B66E59E-DE65-4908-80C7-D4A778BA22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00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9A49E11-4329-46F7-ACCC-EBCDB83C0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Mange </a:t>
            </a:r>
            <a:r>
              <a:rPr lang="en-US">
                <a:solidFill>
                  <a:srgbClr val="FFFFFF"/>
                </a:solidFill>
              </a:rPr>
              <a:t>erfaringer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rigere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Omsætter</a:t>
            </a:r>
            <a:r>
              <a:rPr lang="en-US" dirty="0">
                <a:solidFill>
                  <a:srgbClr val="FFFFFF"/>
                </a:solidFill>
              </a:rPr>
              <a:t> for 800´000 – 1´000´000 </a:t>
            </a:r>
            <a:r>
              <a:rPr lang="en-US">
                <a:solidFill>
                  <a:srgbClr val="FFFFFF"/>
                </a:solidFill>
              </a:rPr>
              <a:t>kr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Eller over 25%</a:t>
            </a:r>
          </a:p>
          <a:p>
            <a:r>
              <a:rPr lang="en-US" dirty="0">
                <a:solidFill>
                  <a:srgbClr val="FFFFFF"/>
                </a:solidFill>
              </a:rPr>
              <a:t>5 – 6 </a:t>
            </a:r>
            <a:r>
              <a:rPr lang="en-US">
                <a:solidFill>
                  <a:srgbClr val="FFFFFF"/>
                </a:solidFill>
              </a:rPr>
              <a:t>faste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levarerandører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Fødevaredag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Hellere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>
                <a:solidFill>
                  <a:srgbClr val="FFFFFF"/>
                </a:solidFill>
              </a:rPr>
              <a:t>lokalt</a:t>
            </a:r>
            <a:r>
              <a:rPr lang="en-US" dirty="0">
                <a:solidFill>
                  <a:srgbClr val="FFFFFF"/>
                </a:solidFill>
              </a:rPr>
              <a:t> end </a:t>
            </a:r>
            <a:r>
              <a:rPr lang="en-US">
                <a:solidFill>
                  <a:srgbClr val="FFFFFF"/>
                </a:solidFill>
              </a:rPr>
              <a:t>økologisk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</a:rPr>
              <a:t>Betydning</a:t>
            </a:r>
            <a:r>
              <a:rPr lang="en-US" dirty="0">
                <a:solidFill>
                  <a:srgbClr val="FFFFFF"/>
                </a:solidFill>
              </a:rPr>
              <a:t> for </a:t>
            </a:r>
            <a:r>
              <a:rPr lang="en-US">
                <a:solidFill>
                  <a:srgbClr val="FFFFFF"/>
                </a:solidFill>
              </a:rPr>
              <a:t>arbejdsglæden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Sat I system</a:t>
            </a:r>
          </a:p>
        </p:txBody>
      </p:sp>
    </p:spTree>
    <p:extLst>
      <p:ext uri="{BB962C8B-B14F-4D97-AF65-F5344CB8AC3E}">
        <p14:creationId xmlns:p14="http://schemas.microsoft.com/office/powerpoint/2010/main" val="260180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F1CC53-719A-4763-BF30-5E25A63CE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56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C0CF65A-8F9E-495C-A86E-1811C3F2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 dirty="0" err="1">
                <a:solidFill>
                  <a:srgbClr val="FFFFFF"/>
                </a:solidFill>
              </a:rPr>
              <a:t>Fremtidsdrømme</a:t>
            </a:r>
            <a:r>
              <a:rPr lang="en-US" sz="5000" dirty="0">
                <a:solidFill>
                  <a:srgbClr val="FFFFFF"/>
                </a:solidFill>
              </a:rPr>
              <a:t> &amp; PERSPEKTIVER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B5292FF-6116-44FB-A15E-18AD29FD5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33" r="1" b="8288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6C56795-7FDF-4FFB-8D2B-92D3A0257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29319" y="917725"/>
            <a:ext cx="3424739" cy="4852362"/>
          </a:xfrm>
        </p:spPr>
        <p:txBody>
          <a:bodyPr vert="horz" lIns="45720" tIns="45720" rIns="4572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Pølser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Sødekartofler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Større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samarbejde</a:t>
            </a:r>
            <a:r>
              <a:rPr lang="en-US" dirty="0">
                <a:solidFill>
                  <a:srgbClr val="FFFFFF"/>
                </a:solidFill>
              </a:rPr>
              <a:t> med </a:t>
            </a:r>
            <a:r>
              <a:rPr lang="en-US" dirty="0" err="1">
                <a:solidFill>
                  <a:srgbClr val="FFFFFF"/>
                </a:solidFill>
              </a:rPr>
              <a:t>svineproducenter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Påvirke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producenten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til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økologisk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omlægning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Mælk</a:t>
            </a: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</a:rPr>
              <a:t>Grovslagtning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49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6058351-A6B9-49EB-8004-70DC8CE12D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46"/>
          <a:stretch/>
        </p:blipFill>
        <p:spPr>
          <a:xfrm>
            <a:off x="321734" y="321732"/>
            <a:ext cx="3084025" cy="3067161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BA7FD225-7322-40BC-BB45-7A3F79E7F9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463"/>
          <a:stretch/>
        </p:blipFill>
        <p:spPr>
          <a:xfrm>
            <a:off x="321734" y="3469102"/>
            <a:ext cx="3084025" cy="306971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21ECAB1-8DBA-4B49-BB8D-2F2C7D1E2C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497" b="-2"/>
          <a:stretch/>
        </p:blipFill>
        <p:spPr>
          <a:xfrm>
            <a:off x="3490161" y="321732"/>
            <a:ext cx="4151376" cy="6214533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6E3E1892-9DB5-49B5-ADB0-5337EC7245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1" r="22047" b="-2"/>
          <a:stretch/>
        </p:blipFill>
        <p:spPr>
          <a:xfrm>
            <a:off x="7810329" y="321732"/>
            <a:ext cx="4151376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0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9C9FCD-2767-4108-B028-B07F3154A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Et </a:t>
            </a:r>
            <a:r>
              <a:rPr lang="en-US" sz="4400" kern="1200" cap="all" spc="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tilfældigt</a:t>
            </a:r>
            <a:r>
              <a:rPr lang="en-US" sz="44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cap="all" spc="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hjørne</a:t>
            </a:r>
            <a:r>
              <a:rPr lang="en-US" sz="44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cap="all" spc="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af</a:t>
            </a:r>
            <a:r>
              <a:rPr lang="en-US" sz="4400" kern="1200" cap="all" spc="20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cap="all" spc="200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danmark</a:t>
            </a:r>
            <a:endParaRPr lang="en-US" sz="440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B238D2A-BE87-4695-9363-E594F62E61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11" t="27926" r="11875" b="13407"/>
          <a:stretch/>
        </p:blipFill>
        <p:spPr>
          <a:xfrm>
            <a:off x="4654984" y="1591453"/>
            <a:ext cx="6896936" cy="3676070"/>
          </a:xfrm>
          <a:prstGeom prst="rect">
            <a:avLst/>
          </a:prstGeom>
          <a:ln w="5715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143275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00C8B5-FB5A-4F8B-A9BD-693C051418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FAE1107-CEC3-4041-8BAA-CDB6F675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9CB8663-9676-4684-B83D-6473BAE8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I området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AEA88FB-F5DD-45CE-AAE1-7B33D0AB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101127-A4D2-43CB-958D-6D2ED08949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0517" y="2286000"/>
            <a:ext cx="4495324" cy="3931920"/>
          </a:xfrm>
        </p:spPr>
        <p:txBody>
          <a:bodyPr vert="horz" lIns="45720" tIns="45720" rIns="45720" bIns="45720" rtlCol="0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Ca. 10 </a:t>
            </a:r>
            <a:r>
              <a:rPr lang="en-US" dirty="0" err="1">
                <a:solidFill>
                  <a:srgbClr val="FFFFFF"/>
                </a:solidFill>
              </a:rPr>
              <a:t>kostskoler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Og..</a:t>
            </a:r>
          </a:p>
          <a:p>
            <a:pPr algn="just"/>
            <a:r>
              <a:rPr lang="en-US" sz="2400" dirty="0">
                <a:solidFill>
                  <a:srgbClr val="FFFFFF"/>
                </a:solidFill>
              </a:rPr>
              <a:t>ÆBLER PÆRER ÆG JORDBÆR  KIRSEBÆR OKSEKØD SVINEKØD KÅLTYPER HONNING FJERKRÆ VILDT ØL GRÆSKAR AGURKER TOMATER KRYDDERURTER OST HVEDEMEL SPECIALMEL TANG </a:t>
            </a:r>
            <a:r>
              <a:rPr lang="en-US" sz="2400" dirty="0" err="1">
                <a:solidFill>
                  <a:srgbClr val="FFFFFF"/>
                </a:solidFill>
              </a:rPr>
              <a:t>osv</a:t>
            </a:r>
            <a:endParaRPr lang="en-US" sz="2400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2589DDDB-8B8C-49A4-A150-63E174C3DB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1908" t="25980" r="30083" b="25480"/>
          <a:stretch/>
        </p:blipFill>
        <p:spPr>
          <a:xfrm>
            <a:off x="6096000" y="769728"/>
            <a:ext cx="5455921" cy="5318543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6837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380AC-D11F-4CD3-A7FF-8778A8AE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Grundtanken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C02DDD-B9F5-424D-B77E-2E2BE31A9214}"/>
              </a:ext>
            </a:extLst>
          </p:cNvPr>
          <p:cNvSpPr>
            <a:spLocks noGrp="1"/>
          </p:cNvSpPr>
          <p:nvPr>
            <p:ph idx="1"/>
          </p:nvPr>
        </p:nvSpPr>
        <p:spPr>
          <a:ln w="57150">
            <a:solidFill>
              <a:schemeClr val="tx2"/>
            </a:solidFill>
          </a:ln>
        </p:spPr>
        <p:txBody>
          <a:bodyPr>
            <a:normAutofit lnSpcReduction="10000"/>
          </a:bodyPr>
          <a:lstStyle/>
          <a:p>
            <a:r>
              <a:rPr lang="da-DK" b="1" dirty="0"/>
              <a:t>Fordi:</a:t>
            </a:r>
          </a:p>
          <a:p>
            <a:pPr fontAlgn="base"/>
            <a:r>
              <a:rPr lang="da-DK" dirty="0"/>
              <a:t>Det giver mening</a:t>
            </a:r>
          </a:p>
          <a:p>
            <a:pPr fontAlgn="base"/>
            <a:r>
              <a:rPr lang="da-DK" dirty="0"/>
              <a:t>Vi tror på der skabes gode produkter</a:t>
            </a:r>
          </a:p>
          <a:p>
            <a:pPr fontAlgn="base"/>
            <a:r>
              <a:rPr lang="da-DK" dirty="0"/>
              <a:t>Der er penge at spare</a:t>
            </a:r>
          </a:p>
          <a:p>
            <a:pPr fontAlgn="base"/>
            <a:r>
              <a:rPr lang="da-DK" dirty="0"/>
              <a:t>Der er penge at tjene</a:t>
            </a:r>
          </a:p>
          <a:p>
            <a:pPr fontAlgn="base"/>
            <a:r>
              <a:rPr lang="da-DK" dirty="0"/>
              <a:t>Det er mere bæredygtigt</a:t>
            </a:r>
          </a:p>
          <a:p>
            <a:pPr fontAlgn="base"/>
            <a:r>
              <a:rPr lang="da-DK" dirty="0"/>
              <a:t>Der ligger en god historie i det</a:t>
            </a:r>
          </a:p>
          <a:p>
            <a:pPr fontAlgn="base"/>
            <a:r>
              <a:rPr lang="da-DK" dirty="0"/>
              <a:t>Vi gerne vil give tankegangen videre til vores elever</a:t>
            </a:r>
          </a:p>
          <a:p>
            <a:pPr fontAlgn="base"/>
            <a:r>
              <a:rPr lang="da-DK" dirty="0"/>
              <a:t>For at støtte nærområdet</a:t>
            </a:r>
          </a:p>
          <a:p>
            <a:pPr fontAlgn="base"/>
            <a:r>
              <a:rPr lang="da-DK" dirty="0"/>
              <a:t>Fordi...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490C088-5007-487B-B467-689205930F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ln w="57150">
            <a:solidFill>
              <a:schemeClr val="accent2"/>
            </a:solidFill>
          </a:ln>
        </p:spPr>
        <p:txBody>
          <a:bodyPr/>
          <a:lstStyle/>
          <a:p>
            <a:r>
              <a:rPr lang="da-DK" sz="2800" i="1" dirty="0"/>
              <a:t>”Vi ønsker at skabe et lokalt, uforpligtigende samarbejde mellem kostskoler og fødevareleverandører. Et samarbejde der bygger på almindelige markedsvilkår til fordel for begge parter”.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713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9ACFE-1D65-4980-8014-DAF1C93A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Whats</a:t>
            </a:r>
            <a:r>
              <a:rPr lang="da-DK" dirty="0"/>
              <a:t> in it for </a:t>
            </a:r>
            <a:r>
              <a:rPr lang="da-DK" dirty="0" err="1"/>
              <a:t>me</a:t>
            </a:r>
            <a:r>
              <a:rPr lang="da-DK" dirty="0"/>
              <a:t>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57F7812-1AC8-424B-BAC6-D3AFCCDBB0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a-DK" b="1" dirty="0"/>
              <a:t>Kostskolerne</a:t>
            </a:r>
          </a:p>
          <a:p>
            <a:r>
              <a:rPr lang="da-DK" dirty="0"/>
              <a:t>Bedre råvarer</a:t>
            </a:r>
          </a:p>
          <a:p>
            <a:r>
              <a:rPr lang="da-DK" dirty="0"/>
              <a:t>Prisen</a:t>
            </a:r>
          </a:p>
          <a:p>
            <a:r>
              <a:rPr lang="da-DK" dirty="0"/>
              <a:t>Kendskab til leverandøren</a:t>
            </a:r>
          </a:p>
          <a:p>
            <a:r>
              <a:rPr lang="da-DK" dirty="0"/>
              <a:t>Præge leverandøren</a:t>
            </a:r>
          </a:p>
          <a:p>
            <a:r>
              <a:rPr lang="da-DK" dirty="0"/>
              <a:t>Studiebesøg</a:t>
            </a:r>
          </a:p>
          <a:p>
            <a:r>
              <a:rPr lang="da-DK" dirty="0"/>
              <a:t>God samvittighed</a:t>
            </a:r>
          </a:p>
          <a:p>
            <a:pPr lvl="1"/>
            <a:r>
              <a:rPr lang="da-DK" dirty="0"/>
              <a:t>Klimaforandringer</a:t>
            </a:r>
          </a:p>
          <a:p>
            <a:pPr lvl="1"/>
            <a:r>
              <a:rPr lang="da-DK" dirty="0"/>
              <a:t>Støtte lokalsamfundet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B96AA0B-D307-4194-AD6C-FC8D4A9AE0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b="1" dirty="0"/>
              <a:t>Leverandørerne</a:t>
            </a:r>
          </a:p>
          <a:p>
            <a:r>
              <a:rPr lang="da-DK" dirty="0"/>
              <a:t>Turde satse</a:t>
            </a:r>
          </a:p>
          <a:p>
            <a:pPr lvl="1"/>
            <a:r>
              <a:rPr lang="da-DK" dirty="0"/>
              <a:t>Fast aftager = Fast pris</a:t>
            </a:r>
          </a:p>
          <a:p>
            <a:pPr lvl="1"/>
            <a:r>
              <a:rPr lang="da-DK" dirty="0"/>
              <a:t>Starte op </a:t>
            </a:r>
          </a:p>
          <a:p>
            <a:pPr lvl="1"/>
            <a:r>
              <a:rPr lang="da-DK" dirty="0"/>
              <a:t>Udvide</a:t>
            </a:r>
          </a:p>
          <a:p>
            <a:pPr marL="128016" lvl="1" indent="0">
              <a:buNone/>
            </a:pPr>
            <a:r>
              <a:rPr lang="da-DK" sz="2200" dirty="0"/>
              <a:t>Flere kostskoler = Mindre tid</a:t>
            </a:r>
          </a:p>
          <a:p>
            <a:pPr marL="128016" lvl="1" indent="0">
              <a:buNone/>
            </a:pPr>
            <a:r>
              <a:rPr lang="da-DK" sz="2200" dirty="0"/>
              <a:t>Møde modtageren</a:t>
            </a:r>
          </a:p>
          <a:p>
            <a:pPr lvl="1"/>
            <a:r>
              <a:rPr lang="da-DK" dirty="0"/>
              <a:t>Tilfredshed</a:t>
            </a:r>
          </a:p>
          <a:p>
            <a:pPr lvl="1"/>
            <a:r>
              <a:rPr lang="da-DK" dirty="0"/>
              <a:t>Dialog om produkter</a:t>
            </a:r>
          </a:p>
          <a:p>
            <a:pPr marL="128016" lvl="1" indent="0">
              <a:buNone/>
            </a:pPr>
            <a:endParaRPr lang="da-DK" dirty="0"/>
          </a:p>
          <a:p>
            <a:pPr lvl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79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D6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5C3D237-9004-4B45-96C1-19437428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da-DK">
                <a:solidFill>
                  <a:srgbClr val="FFFFFF"/>
                </a:solidFill>
              </a:rPr>
              <a:t>OPSTARTSMØDET</a:t>
            </a:r>
          </a:p>
        </p:txBody>
      </p:sp>
      <p:pic>
        <p:nvPicPr>
          <p:cNvPr id="1029" name="Picture 2" descr="Billedresultat for egmont hÃ¸jskolen">
            <a:extLst>
              <a:ext uri="{FF2B5EF4-FFF2-40B4-BE49-F238E27FC236}">
                <a16:creationId xmlns:a16="http://schemas.microsoft.com/office/drawing/2014/main" id="{22884CDA-B304-4EFB-A6C1-5692D9779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36" r="1" b="13772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D4415774-3D19-43B6-A673-A4C502BD8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da-DK" dirty="0">
                <a:solidFill>
                  <a:srgbClr val="FFFFFF"/>
                </a:solidFill>
              </a:rPr>
              <a:t>Inviterede bredt</a:t>
            </a:r>
          </a:p>
          <a:p>
            <a:pPr lvl="1"/>
            <a:r>
              <a:rPr lang="da-DK" dirty="0">
                <a:solidFill>
                  <a:srgbClr val="FFFFFF"/>
                </a:solidFill>
              </a:rPr>
              <a:t>Alle vi kendte der var i gang</a:t>
            </a:r>
          </a:p>
          <a:p>
            <a:pPr lvl="1"/>
            <a:r>
              <a:rPr lang="da-DK" dirty="0">
                <a:solidFill>
                  <a:srgbClr val="FFFFFF"/>
                </a:solidFill>
              </a:rPr>
              <a:t>+ dem der blot var interesseret</a:t>
            </a:r>
          </a:p>
          <a:p>
            <a:pPr lvl="1"/>
            <a:endParaRPr lang="da-DK" dirty="0">
              <a:solidFill>
                <a:srgbClr val="FFFFFF"/>
              </a:solidFill>
            </a:endParaRPr>
          </a:p>
          <a:p>
            <a:pPr marL="128016" lvl="1" indent="0">
              <a:buNone/>
            </a:pPr>
            <a:r>
              <a:rPr lang="da-DK" dirty="0">
                <a:solidFill>
                  <a:srgbClr val="FFFFFF"/>
                </a:solidFill>
              </a:rPr>
              <a:t>3 kostskoler</a:t>
            </a:r>
          </a:p>
          <a:p>
            <a:pPr marL="128016" lvl="1" indent="0">
              <a:buNone/>
            </a:pPr>
            <a:r>
              <a:rPr lang="da-DK" dirty="0">
                <a:solidFill>
                  <a:srgbClr val="FFFFFF"/>
                </a:solidFill>
              </a:rPr>
              <a:t>1 mellemmand</a:t>
            </a:r>
          </a:p>
          <a:p>
            <a:pPr marL="128016" lvl="1" indent="0">
              <a:buNone/>
            </a:pPr>
            <a:r>
              <a:rPr lang="da-DK" dirty="0">
                <a:solidFill>
                  <a:srgbClr val="FFFFFF"/>
                </a:solidFill>
              </a:rPr>
              <a:t>14 producenter</a:t>
            </a:r>
          </a:p>
          <a:p>
            <a:pPr lvl="1"/>
            <a:r>
              <a:rPr lang="da-DK" dirty="0">
                <a:solidFill>
                  <a:srgbClr val="FFFFFF"/>
                </a:solidFill>
              </a:rPr>
              <a:t>Landmænd</a:t>
            </a:r>
          </a:p>
          <a:p>
            <a:pPr lvl="1"/>
            <a:r>
              <a:rPr lang="da-DK" dirty="0">
                <a:solidFill>
                  <a:srgbClr val="FFFFFF"/>
                </a:solidFill>
              </a:rPr>
              <a:t>Gartnere</a:t>
            </a:r>
          </a:p>
          <a:p>
            <a:pPr lvl="1"/>
            <a:r>
              <a:rPr lang="da-DK" dirty="0">
                <a:solidFill>
                  <a:srgbClr val="FFFFFF"/>
                </a:solidFill>
              </a:rPr>
              <a:t>Lokale</a:t>
            </a:r>
          </a:p>
          <a:p>
            <a:pPr lvl="1"/>
            <a:r>
              <a:rPr lang="da-DK" dirty="0" err="1">
                <a:solidFill>
                  <a:srgbClr val="FFFFFF"/>
                </a:solidFill>
              </a:rPr>
              <a:t>Entreprenanter</a:t>
            </a:r>
            <a:endParaRPr lang="da-DK" dirty="0">
              <a:solidFill>
                <a:srgbClr val="FFFFFF"/>
              </a:solidFill>
            </a:endParaRPr>
          </a:p>
          <a:p>
            <a:pPr marL="128016" lvl="1" indent="0">
              <a:buNone/>
            </a:pPr>
            <a:r>
              <a:rPr lang="da-DK" dirty="0">
                <a:solidFill>
                  <a:srgbClr val="FFFFFF"/>
                </a:solidFill>
              </a:rPr>
              <a:t>	</a:t>
            </a:r>
          </a:p>
          <a:p>
            <a:pPr marL="128016" lvl="1" indent="0">
              <a:buNone/>
            </a:pPr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71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2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797547-63C1-452D-8798-0994C601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da-DK" dirty="0">
                <a:solidFill>
                  <a:srgbClr val="FFFFFF"/>
                </a:solidFill>
              </a:rPr>
              <a:t>Og hvordan så i praksis?</a:t>
            </a:r>
          </a:p>
        </p:txBody>
      </p:sp>
      <p:pic>
        <p:nvPicPr>
          <p:cNvPr id="3074" name="Picture 2" descr="Billedresultat for Ã¸kologiske grÃ¸ntsager kasser">
            <a:extLst>
              <a:ext uri="{FF2B5EF4-FFF2-40B4-BE49-F238E27FC236}">
                <a16:creationId xmlns:a16="http://schemas.microsoft.com/office/drawing/2014/main" id="{F53F0CD6-E589-4AB9-A4BD-13EA2405C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" r="1" b="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899836-7BD6-4635-980E-165D13D96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pPr fontAlgn="base"/>
            <a:r>
              <a:rPr lang="da-DK" sz="1900">
                <a:solidFill>
                  <a:srgbClr val="FFFFFF"/>
                </a:solidFill>
              </a:rPr>
              <a:t>En ren, almindelig forretning</a:t>
            </a:r>
          </a:p>
          <a:p>
            <a:pPr fontAlgn="base"/>
            <a:r>
              <a:rPr lang="da-DK" sz="1900">
                <a:solidFill>
                  <a:srgbClr val="FFFFFF"/>
                </a:solidFill>
              </a:rPr>
              <a:t>Levering direkte til køkkenerne</a:t>
            </a:r>
          </a:p>
          <a:p>
            <a:pPr fontAlgn="base"/>
            <a:r>
              <a:rPr lang="da-DK" sz="1900">
                <a:solidFill>
                  <a:srgbClr val="FFFFFF"/>
                </a:solidFill>
              </a:rPr>
              <a:t>En vedvarende dialog om hvad og hvor meget</a:t>
            </a:r>
          </a:p>
          <a:p>
            <a:pPr fontAlgn="base"/>
            <a:r>
              <a:rPr lang="da-DK" sz="1900">
                <a:solidFill>
                  <a:srgbClr val="FFFFFF"/>
                </a:solidFill>
              </a:rPr>
              <a:t>Priser på markedsvilkår</a:t>
            </a:r>
          </a:p>
          <a:p>
            <a:pPr fontAlgn="base"/>
            <a:r>
              <a:rPr lang="da-DK" sz="1900">
                <a:solidFill>
                  <a:srgbClr val="FFFFFF"/>
                </a:solidFill>
              </a:rPr>
              <a:t>Har stadig et cateringfirma i baghånden</a:t>
            </a:r>
          </a:p>
          <a:p>
            <a:pPr fontAlgn="base"/>
            <a:r>
              <a:rPr lang="da-DK" sz="1900">
                <a:solidFill>
                  <a:srgbClr val="FFFFFF"/>
                </a:solidFill>
              </a:rPr>
              <a:t>Kan aftage overskud/restpartier</a:t>
            </a:r>
          </a:p>
          <a:p>
            <a:pPr fontAlgn="base"/>
            <a:r>
              <a:rPr lang="da-DK" sz="1900">
                <a:solidFill>
                  <a:srgbClr val="FFFFFF"/>
                </a:solidFill>
              </a:rPr>
              <a:t>Forsøge at måle mængden af den lokale produktion i kr</a:t>
            </a:r>
          </a:p>
          <a:p>
            <a:pPr fontAlgn="base"/>
            <a:r>
              <a:rPr lang="da-DK" sz="1900">
                <a:solidFill>
                  <a:srgbClr val="FFFFFF"/>
                </a:solidFill>
              </a:rPr>
              <a:t>+ en masse løse ender og uklarheder der dukker op...</a:t>
            </a:r>
          </a:p>
          <a:p>
            <a:endParaRPr lang="da-DK" sz="19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9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A951E9-0D36-4F19-AFF2-C8B9F4DD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17097"/>
            <a:ext cx="2323707" cy="1606081"/>
          </a:xfrm>
        </p:spPr>
        <p:txBody>
          <a:bodyPr/>
          <a:lstStyle/>
          <a:p>
            <a:r>
              <a:rPr lang="da-DK" dirty="0"/>
              <a:t>Lidt Fakta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93C49E8-E23E-440B-85B5-17D7FDB6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6225" y="4609706"/>
            <a:ext cx="7724775" cy="1813471"/>
          </a:xfrm>
        </p:spPr>
        <p:txBody>
          <a:bodyPr>
            <a:normAutofit/>
          </a:bodyPr>
          <a:lstStyle/>
          <a:p>
            <a:r>
              <a:rPr lang="da-DK" dirty="0"/>
              <a:t>Ca. 600 pers. om dagen</a:t>
            </a:r>
          </a:p>
          <a:p>
            <a:r>
              <a:rPr lang="da-DK" dirty="0"/>
              <a:t>SAMLET </a:t>
            </a:r>
            <a:r>
              <a:rPr lang="da-DK" dirty="0" err="1"/>
              <a:t>madbuget</a:t>
            </a:r>
            <a:r>
              <a:rPr lang="da-DK" dirty="0"/>
              <a:t> på ca. 6 - 9 </a:t>
            </a:r>
            <a:r>
              <a:rPr lang="da-DK" dirty="0" err="1"/>
              <a:t>mio</a:t>
            </a:r>
            <a:r>
              <a:rPr lang="da-DK" dirty="0"/>
              <a:t> </a:t>
            </a:r>
            <a:r>
              <a:rPr lang="da-DK" dirty="0" err="1"/>
              <a:t>kr</a:t>
            </a:r>
            <a:r>
              <a:rPr lang="da-DK" dirty="0"/>
              <a:t> om året</a:t>
            </a:r>
          </a:p>
          <a:p>
            <a:r>
              <a:rPr lang="da-DK" dirty="0"/>
              <a:t>SAMLET honningforbrug: 400 kg om året</a:t>
            </a:r>
          </a:p>
          <a:p>
            <a:r>
              <a:rPr lang="da-DK" dirty="0"/>
              <a:t>EGMONT SPISER 40 kg hakket kød ad gangen</a:t>
            </a:r>
          </a:p>
          <a:p>
            <a:r>
              <a:rPr lang="da-DK" dirty="0"/>
              <a:t>EGMONT SPISER 250 kg kartofler om ugen</a:t>
            </a:r>
          </a:p>
          <a:p>
            <a:endParaRPr lang="da-DK" dirty="0"/>
          </a:p>
        </p:txBody>
      </p:sp>
      <p:pic>
        <p:nvPicPr>
          <p:cNvPr id="7" name="Picture 4" descr="Ãkologiske kartofler fra SkiftekÃ¦r">
            <a:extLst>
              <a:ext uri="{FF2B5EF4-FFF2-40B4-BE49-F238E27FC236}">
                <a16:creationId xmlns:a16="http://schemas.microsoft.com/office/drawing/2014/main" id="{B1F809EE-7E9E-4525-99D3-F541A2D2EC4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2" b="17332"/>
          <a:stretch>
            <a:fillRect/>
          </a:stretch>
        </p:blipFill>
        <p:spPr bwMode="auto">
          <a:xfrm>
            <a:off x="0" y="0"/>
            <a:ext cx="12188825" cy="437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EBC9D4F3-4095-4EA4-A572-4B0BB27AC2FD}"/>
              </a:ext>
            </a:extLst>
          </p:cNvPr>
          <p:cNvSpPr txBox="1"/>
          <p:nvPr/>
        </p:nvSpPr>
        <p:spPr>
          <a:xfrm>
            <a:off x="318052" y="278296"/>
            <a:ext cx="6549887" cy="1477328"/>
          </a:xfrm>
          <a:prstGeom prst="rect">
            <a:avLst/>
          </a:prstGeom>
          <a:solidFill>
            <a:srgbClr val="F9C9A3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da-DK" sz="2400" b="1" dirty="0">
                <a:solidFill>
                  <a:schemeClr val="bg1"/>
                </a:solidFill>
              </a:rPr>
              <a:t>“</a:t>
            </a:r>
            <a:r>
              <a:rPr lang="da-DK" sz="2400" b="1" i="1" dirty="0">
                <a:solidFill>
                  <a:schemeClr val="bg1"/>
                </a:solidFill>
              </a:rPr>
              <a:t>TRANSPORTEN kan udgøre op til 15 procent af de animalske produkters udledning og 65 procent af grøntsagers klimabelastning</a:t>
            </a:r>
            <a:r>
              <a:rPr lang="da-DK" sz="2400" b="1" dirty="0">
                <a:solidFill>
                  <a:schemeClr val="bg1"/>
                </a:solidFill>
              </a:rPr>
              <a:t>”. (Videnskab.dk)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2688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EE9082B-A7D9-48D6-B5CC-14423DD30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193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8513D7-E153-4D60-874A-627D02DE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Karensminde frugtplantage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AA92CCF-B115-4D7E-BAFB-AEFC197C8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440" y="4608576"/>
            <a:ext cx="3205640" cy="774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dirty="0" err="1">
                <a:solidFill>
                  <a:srgbClr val="FFFFFF"/>
                </a:solidFill>
              </a:rPr>
              <a:t>Æbler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pærer</a:t>
            </a:r>
            <a:r>
              <a:rPr lang="en-US" dirty="0">
                <a:solidFill>
                  <a:srgbClr val="FFFFFF"/>
                </a:solidFill>
              </a:rPr>
              <a:t> &amp; </a:t>
            </a:r>
            <a:r>
              <a:rPr lang="en-US" dirty="0" err="1">
                <a:solidFill>
                  <a:srgbClr val="FFFFFF"/>
                </a:solidFill>
              </a:rPr>
              <a:t>bær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rgbClr val="E9B4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8823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415</Words>
  <Application>Microsoft Office PowerPoint</Application>
  <PresentationFormat>Widescreen</PresentationFormat>
  <Paragraphs>104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2" baseType="lpstr">
      <vt:lpstr>Tw Cen MT</vt:lpstr>
      <vt:lpstr>Tw Cen MT Condensed</vt:lpstr>
      <vt:lpstr>Wingdings 3</vt:lpstr>
      <vt:lpstr>Integral</vt:lpstr>
      <vt:lpstr>EN KORTERE VEJ FRA JORD TIL BORD</vt:lpstr>
      <vt:lpstr>Et tilfældigt hjørne af danmark</vt:lpstr>
      <vt:lpstr>I området</vt:lpstr>
      <vt:lpstr>Grundtanken</vt:lpstr>
      <vt:lpstr>Whats in it for me?</vt:lpstr>
      <vt:lpstr>OPSTARTSMØDET</vt:lpstr>
      <vt:lpstr>Og hvordan så i praksis?</vt:lpstr>
      <vt:lpstr>Lidt Fakta</vt:lpstr>
      <vt:lpstr>Karensminde frugtplantage</vt:lpstr>
      <vt:lpstr>Christian Stougaard</vt:lpstr>
      <vt:lpstr>Bertels grønsager</vt:lpstr>
      <vt:lpstr>Yduns have</vt:lpstr>
      <vt:lpstr>Fru møllers mølleri</vt:lpstr>
      <vt:lpstr>TROLDGAARDEN</vt:lpstr>
      <vt:lpstr>Små projekter</vt:lpstr>
      <vt:lpstr>Og hvor er vi så i dag?</vt:lpstr>
      <vt:lpstr>Fremtidsdrømme &amp; PERSPEKTIVER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KORTERE VEJ FRA JORD TIL BORD</dc:title>
  <dc:creator>Johannes Schønau</dc:creator>
  <cp:lastModifiedBy>Kris Jørgensen</cp:lastModifiedBy>
  <cp:revision>1</cp:revision>
  <dcterms:created xsi:type="dcterms:W3CDTF">2019-03-19T21:33:09Z</dcterms:created>
  <dcterms:modified xsi:type="dcterms:W3CDTF">2019-04-02T11:55:00Z</dcterms:modified>
</cp:coreProperties>
</file>